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32"/>
    <p:restoredTop sz="94558"/>
  </p:normalViewPr>
  <p:slideViewPr>
    <p:cSldViewPr snapToGrid="0" snapToObjects="1">
      <p:cViewPr varScale="1">
        <p:scale>
          <a:sx n="83" d="100"/>
          <a:sy n="83" d="100"/>
        </p:scale>
        <p:origin x="30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" userId="7030b6c7-a29c-429a-ac9e-e9ad5793a7bd" providerId="ADAL" clId="{795FBE77-6622-1542-BFE2-D43D6FD838BC}"/>
    <pc:docChg chg="custSel delSld modSld">
      <pc:chgData name="Colin" userId="7030b6c7-a29c-429a-ac9e-e9ad5793a7bd" providerId="ADAL" clId="{795FBE77-6622-1542-BFE2-D43D6FD838BC}" dt="2021-01-10T15:59:24.882" v="3" actId="2696"/>
      <pc:docMkLst>
        <pc:docMk/>
      </pc:docMkLst>
      <pc:sldChg chg="del">
        <pc:chgData name="Colin" userId="7030b6c7-a29c-429a-ac9e-e9ad5793a7bd" providerId="ADAL" clId="{795FBE77-6622-1542-BFE2-D43D6FD838BC}" dt="2021-01-10T15:58:51.036" v="0" actId="2696"/>
        <pc:sldMkLst>
          <pc:docMk/>
          <pc:sldMk cId="474989751" sldId="256"/>
        </pc:sldMkLst>
      </pc:sldChg>
      <pc:sldChg chg="del">
        <pc:chgData name="Colin" userId="7030b6c7-a29c-429a-ac9e-e9ad5793a7bd" providerId="ADAL" clId="{795FBE77-6622-1542-BFE2-D43D6FD838BC}" dt="2021-01-10T15:58:52.985" v="1" actId="2696"/>
        <pc:sldMkLst>
          <pc:docMk/>
          <pc:sldMk cId="2309168141" sldId="257"/>
        </pc:sldMkLst>
      </pc:sldChg>
      <pc:sldChg chg="delSp mod">
        <pc:chgData name="Colin" userId="7030b6c7-a29c-429a-ac9e-e9ad5793a7bd" providerId="ADAL" clId="{795FBE77-6622-1542-BFE2-D43D6FD838BC}" dt="2021-01-10T15:59:08.648" v="2" actId="478"/>
        <pc:sldMkLst>
          <pc:docMk/>
          <pc:sldMk cId="2457584458" sldId="261"/>
        </pc:sldMkLst>
        <pc:picChg chg="del">
          <ac:chgData name="Colin" userId="7030b6c7-a29c-429a-ac9e-e9ad5793a7bd" providerId="ADAL" clId="{795FBE77-6622-1542-BFE2-D43D6FD838BC}" dt="2021-01-10T15:59:08.648" v="2" actId="478"/>
          <ac:picMkLst>
            <pc:docMk/>
            <pc:sldMk cId="2457584458" sldId="261"/>
            <ac:picMk id="25" creationId="{1DD7C78B-947B-D74D-949D-85BA29FCE070}"/>
          </ac:picMkLst>
        </pc:picChg>
      </pc:sldChg>
      <pc:sldChg chg="del">
        <pc:chgData name="Colin" userId="7030b6c7-a29c-429a-ac9e-e9ad5793a7bd" providerId="ADAL" clId="{795FBE77-6622-1542-BFE2-D43D6FD838BC}" dt="2021-01-10T15:59:24.882" v="3" actId="2696"/>
        <pc:sldMkLst>
          <pc:docMk/>
          <pc:sldMk cId="1663472838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85057-511A-8F4D-8F62-C430FDF0ACE7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A3EA4-B987-3F4F-9EC8-4638BCE48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58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3EA4-B987-3F4F-9EC8-4638BCE4874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06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3EA4-B987-3F4F-9EC8-4638BCE4874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95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3EA4-B987-3F4F-9EC8-4638BCE4874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15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3EA4-B987-3F4F-9EC8-4638BCE4874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254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52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69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17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77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97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21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265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91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71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43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94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6B850-5AB0-204B-9207-B55D795EAE2F}" type="datetimeFigureOut">
              <a:rPr kumimoji="1" lang="zh-CN" altLang="en-US" smtClean="0"/>
              <a:t>2021/1/10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B280-CE46-E848-B4BA-F5EB9A5E2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56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microsoft.com/office/2007/relationships/hdphoto" Target="../media/hdphoto1.wdp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1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E5893-DF53-8A42-990B-0BD3C92E0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0" b="89988" l="6478" r="89964">
                        <a14:foregroundMark x1="16697" y1="57400" x2="16697" y2="57400"/>
                        <a14:foregroundMark x1="12226" y1="62500" x2="12226" y2="62500"/>
                        <a14:foregroundMark x1="6478" y1="64179" x2="6478" y2="64179"/>
                        <a14:foregroundMark x1="10310" y1="60323" x2="10310" y2="60323"/>
                        <a14:foregroundMark x1="18431" y1="65672" x2="18431" y2="65672"/>
                        <a14:foregroundMark x1="40511" y1="67289" x2="40511" y2="67289"/>
                        <a14:foregroundMark x1="29197" y1="54415" x2="29197" y2="54415"/>
                        <a14:foregroundMark x1="41788" y1="61754" x2="41788" y2="61754"/>
                        <a14:foregroundMark x1="49818" y1="54726" x2="49818" y2="54726"/>
                        <a14:foregroundMark x1="60219" y1="45398" x2="60219" y2="45398"/>
                        <a14:foregroundMark x1="64142" y1="40796" x2="64142" y2="40796"/>
                        <a14:foregroundMark x1="73266" y1="38122" x2="73266" y2="38122"/>
                        <a14:foregroundMark x1="75456" y1="35572" x2="75456" y2="35572"/>
                        <a14:foregroundMark x1="78832" y1="34017" x2="78832" y2="34017"/>
                        <a14:foregroundMark x1="54836" y1="26555" x2="54836" y2="26555"/>
                        <a14:foregroundMark x1="57664" y1="22326" x2="57664" y2="22326"/>
                        <a14:foregroundMark x1="43431" y1="31654" x2="43431" y2="31654"/>
                        <a14:foregroundMark x1="41788" y1="39117" x2="41788" y2="39117"/>
                        <a14:foregroundMark x1="50456" y1="43221" x2="50456" y2="43221"/>
                        <a14:foregroundMark x1="51186" y1="39614" x2="51186" y2="39614"/>
                        <a14:foregroundMark x1="61314" y1="22450" x2="61314" y2="22450"/>
                        <a14:backgroundMark x1="19434" y1="67600" x2="19434" y2="6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6858000" cy="100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A14EE-5867-C244-94C8-0115B584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34978" cy="1241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57F65-C8C6-6541-8AFB-7497065D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41104"/>
            <a:ext cx="1933104" cy="1733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7F554-A7F8-9B44-9751-7DF5928D3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4109"/>
            <a:ext cx="1847909" cy="197889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5BC843-AB7B-274D-80A8-F715FDA5A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4157"/>
              </p:ext>
            </p:extLst>
          </p:nvPr>
        </p:nvGraphicFramePr>
        <p:xfrm>
          <a:off x="-1" y="4952999"/>
          <a:ext cx="1933104" cy="12411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615">
                  <a:extLst>
                    <a:ext uri="{9D8B030D-6E8A-4147-A177-3AD203B41FA5}">
                      <a16:colId xmlns:a16="http://schemas.microsoft.com/office/drawing/2014/main" val="2785323219"/>
                    </a:ext>
                  </a:extLst>
                </a:gridCol>
                <a:gridCol w="320209">
                  <a:extLst>
                    <a:ext uri="{9D8B030D-6E8A-4147-A177-3AD203B41FA5}">
                      <a16:colId xmlns:a16="http://schemas.microsoft.com/office/drawing/2014/main" val="2966585246"/>
                    </a:ext>
                  </a:extLst>
                </a:gridCol>
                <a:gridCol w="362951">
                  <a:extLst>
                    <a:ext uri="{9D8B030D-6E8A-4147-A177-3AD203B41FA5}">
                      <a16:colId xmlns:a16="http://schemas.microsoft.com/office/drawing/2014/main" val="2281500369"/>
                    </a:ext>
                  </a:extLst>
                </a:gridCol>
                <a:gridCol w="946329">
                  <a:extLst>
                    <a:ext uri="{9D8B030D-6E8A-4147-A177-3AD203B41FA5}">
                      <a16:colId xmlns:a16="http://schemas.microsoft.com/office/drawing/2014/main" val="4104181420"/>
                    </a:ext>
                  </a:extLst>
                </a:gridCol>
              </a:tblGrid>
              <a:tr h="258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bubble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稳（严格不等关系才交换）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 dirty="0">
                          <a:effectLst/>
                        </a:rPr>
                        <a:t>某趟扫描无逆序对可提前终止；有逆序对可以记录最后一个逆序对的位置，</a:t>
                      </a:r>
                      <a:r>
                        <a:rPr lang="en-US" sz="500" u="none" strike="noStrike" dirty="0">
                          <a:effectLst/>
                        </a:rPr>
                        <a:t>hi</a:t>
                      </a:r>
                      <a:r>
                        <a:rPr lang="zh-CN" altLang="en-US" sz="500" u="none" strike="noStrike" dirty="0">
                          <a:effectLst/>
                        </a:rPr>
                        <a:t>直接跳过去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1910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merge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稳（优先左边进入归并）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579089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quick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期望</a:t>
                      </a:r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图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903061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heap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图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6329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radix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t(n+M)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低位优先；宽度</a:t>
                      </a:r>
                      <a:r>
                        <a:rPr lang="en-US" sz="500" u="none" strike="noStrike">
                          <a:effectLst/>
                        </a:rPr>
                        <a:t>t，</a:t>
                      </a:r>
                      <a:r>
                        <a:rPr lang="zh-CN" altLang="en-US" sz="500" u="none" strike="noStrike">
                          <a:effectLst/>
                        </a:rPr>
                        <a:t>每位范围</a:t>
                      </a:r>
                      <a:r>
                        <a:rPr lang="en-US" sz="500" u="none" strike="noStrike">
                          <a:effectLst/>
                        </a:rPr>
                        <a:t>M，</a:t>
                      </a:r>
                      <a:r>
                        <a:rPr lang="zh-CN" altLang="en-US" sz="500" u="none" strike="noStrike">
                          <a:effectLst/>
                        </a:rPr>
                        <a:t>规模</a:t>
                      </a:r>
                      <a:r>
                        <a:rPr lang="en-US" sz="500" u="none" strike="noStrike">
                          <a:effectLst/>
                        </a:rPr>
                        <a:t>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10818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select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滚动稳；</a:t>
                      </a:r>
                      <a:r>
                        <a:rPr lang="en-US" sz="500" u="none" strike="noStrike">
                          <a:effectLst/>
                        </a:rPr>
                        <a:t>swap</a:t>
                      </a:r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前</a:t>
                      </a:r>
                      <a:r>
                        <a:rPr lang="en-US" sz="500" u="none" strike="noStrike">
                          <a:effectLst/>
                        </a:rPr>
                        <a:t>k</a:t>
                      </a:r>
                      <a:r>
                        <a:rPr lang="zh-CN" altLang="en-US" sz="500" u="none" strike="noStrike">
                          <a:effectLst/>
                        </a:rPr>
                        <a:t>个有序；第</a:t>
                      </a:r>
                      <a:r>
                        <a:rPr lang="en-US" sz="500" u="none" strike="noStrike">
                          <a:effectLst/>
                        </a:rPr>
                        <a:t>k+1：</a:t>
                      </a:r>
                      <a:r>
                        <a:rPr lang="zh-CN" altLang="en-US" sz="500" u="none" strike="noStrike">
                          <a:effectLst/>
                        </a:rPr>
                        <a:t>遍历</a:t>
                      </a:r>
                      <a:r>
                        <a:rPr lang="en-US" sz="500" u="none" strike="noStrike">
                          <a:effectLst/>
                        </a:rPr>
                        <a:t>k+1</a:t>
                      </a:r>
                      <a:r>
                        <a:rPr lang="zh-CN" altLang="en-US" sz="500" u="none" strike="noStrike">
                          <a:effectLst/>
                        </a:rPr>
                        <a:t>往后，选最小与当前第</a:t>
                      </a:r>
                      <a:r>
                        <a:rPr lang="en-US" sz="500" u="none" strike="noStrike">
                          <a:effectLst/>
                        </a:rPr>
                        <a:t>k+1</a:t>
                      </a:r>
                      <a:r>
                        <a:rPr lang="zh-CN" altLang="en-US" sz="500" u="none" strike="noStrike">
                          <a:effectLst/>
                        </a:rPr>
                        <a:t>个</a:t>
                      </a:r>
                      <a:r>
                        <a:rPr lang="en-US" sz="500" u="none" strike="noStrike">
                          <a:effectLst/>
                        </a:rPr>
                        <a:t>swap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038311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insert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 dirty="0">
                          <a:effectLst/>
                        </a:rPr>
                        <a:t>扑克牌；第</a:t>
                      </a:r>
                      <a:r>
                        <a:rPr lang="en-US" sz="500" u="none" strike="noStrike" dirty="0">
                          <a:effectLst/>
                        </a:rPr>
                        <a:t>k+1，</a:t>
                      </a:r>
                      <a:r>
                        <a:rPr lang="zh-CN" altLang="en-US" sz="500" u="none" strike="noStrike" dirty="0">
                          <a:effectLst/>
                        </a:rPr>
                        <a:t>从第</a:t>
                      </a:r>
                      <a:r>
                        <a:rPr lang="en-US" sz="500" u="none" strike="noStrike" dirty="0">
                          <a:effectLst/>
                        </a:rPr>
                        <a:t>k</a:t>
                      </a:r>
                      <a:r>
                        <a:rPr lang="zh-CN" altLang="en-US" sz="500" u="none" strike="noStrike" dirty="0">
                          <a:effectLst/>
                        </a:rPr>
                        <a:t>向前遍历，寻找合适位置插入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02174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shellsort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6828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999B765-2BEE-CF4B-B01E-891BF1632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194103"/>
            <a:ext cx="2081245" cy="1733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4F8E0C-EBEB-D54B-A978-39D2C99EA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80" y="6194103"/>
            <a:ext cx="1270878" cy="1540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72A23F-C3EE-424B-968F-2C79FC1E8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7927107"/>
            <a:ext cx="1994264" cy="1102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AB9E8-F66B-0548-AD18-9D61FA99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263" y="7802879"/>
            <a:ext cx="1994264" cy="20423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0B5499-56AD-5346-B6CF-DCAC422768F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029200"/>
            <a:ext cx="1994263" cy="884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C9FD2E-8E3E-4B4C-A1D7-72747F2BE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3103" y="31606"/>
            <a:ext cx="2421183" cy="1439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84AC50-7F9B-6442-9ACB-D1009E21C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9234" y="1487967"/>
            <a:ext cx="2258531" cy="30802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D7C78B-947B-D74D-949D-85BA29FCE07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63933"/>
          <a:stretch/>
        </p:blipFill>
        <p:spPr>
          <a:xfrm>
            <a:off x="1929234" y="4568199"/>
            <a:ext cx="1933102" cy="916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9B64D5-A21A-6845-998C-814539B05A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4037" y="5354482"/>
            <a:ext cx="1920056" cy="25235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3F439-612D-0C46-B5B2-C942984BDE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5225" y="6270814"/>
            <a:ext cx="1696845" cy="8728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592CC1-26D0-104F-96B3-D4BBF492A2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4286" y="109717"/>
            <a:ext cx="1933102" cy="148364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4E8DAC-CADA-9C4B-B47A-05BE27F95CAC}"/>
              </a:ext>
            </a:extLst>
          </p:cNvPr>
          <p:cNvSpPr txBox="1"/>
          <p:nvPr/>
        </p:nvSpPr>
        <p:spPr>
          <a:xfrm>
            <a:off x="4293020" y="-29366"/>
            <a:ext cx="455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b="1" dirty="0" err="1"/>
              <a:t>kd</a:t>
            </a:r>
            <a:r>
              <a:rPr kumimoji="1" lang="en-US" altLang="zh-CN" sz="700" b="1" dirty="0"/>
              <a:t>-tree</a:t>
            </a:r>
            <a:endParaRPr kumimoji="1" lang="zh-CN" altLang="en-US" sz="7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8BF1ED-D89F-2043-8D97-D198FF090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9200" y="1609920"/>
            <a:ext cx="2057885" cy="33658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17639A8-746B-1743-83EB-DC82DABCF94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0383"/>
          <a:stretch/>
        </p:blipFill>
        <p:spPr>
          <a:xfrm>
            <a:off x="4380550" y="5010576"/>
            <a:ext cx="1860809" cy="19497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1DFB62-B048-0B40-A780-AFC8FA922F4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72013"/>
          <a:stretch/>
        </p:blipFill>
        <p:spPr>
          <a:xfrm>
            <a:off x="5118001" y="6967183"/>
            <a:ext cx="1589472" cy="7618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32596F-4815-ED4A-A666-CA08F00D689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41643"/>
          <a:stretch/>
        </p:blipFill>
        <p:spPr>
          <a:xfrm>
            <a:off x="3988526" y="7771717"/>
            <a:ext cx="1404396" cy="13340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A45A05-3BC7-8243-AC15-03B644695C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0822" y="7773727"/>
            <a:ext cx="1387826" cy="14335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BFA113-1E93-0542-BD3E-E574E5DAA1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49829" y="9488492"/>
            <a:ext cx="1827820" cy="4093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4ACC4E-5694-FE43-A4A9-D7F6DD913A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7648" y="9251965"/>
            <a:ext cx="1080351" cy="6617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21FC6-E815-0D4F-A36E-070FF9946130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50" b="89988" l="6478" r="89964">
                        <a14:foregroundMark x1="16697" y1="57400" x2="16697" y2="57400"/>
                        <a14:foregroundMark x1="12226" y1="62500" x2="12226" y2="62500"/>
                        <a14:foregroundMark x1="6478" y1="64179" x2="6478" y2="64179"/>
                        <a14:foregroundMark x1="10310" y1="60323" x2="10310" y2="60323"/>
                        <a14:foregroundMark x1="18431" y1="65672" x2="18431" y2="65672"/>
                        <a14:foregroundMark x1="40511" y1="67289" x2="40511" y2="67289"/>
                        <a14:foregroundMark x1="29197" y1="54415" x2="29197" y2="54415"/>
                        <a14:foregroundMark x1="41788" y1="61754" x2="41788" y2="61754"/>
                        <a14:foregroundMark x1="49818" y1="54726" x2="49818" y2="54726"/>
                        <a14:foregroundMark x1="60219" y1="45398" x2="60219" y2="45398"/>
                        <a14:foregroundMark x1="64142" y1="40796" x2="64142" y2="40796"/>
                        <a14:foregroundMark x1="73266" y1="38122" x2="73266" y2="38122"/>
                        <a14:foregroundMark x1="75456" y1="35572" x2="75456" y2="35572"/>
                        <a14:foregroundMark x1="78832" y1="34017" x2="78832" y2="34017"/>
                        <a14:foregroundMark x1="54836" y1="26555" x2="54836" y2="26555"/>
                        <a14:foregroundMark x1="57664" y1="22326" x2="57664" y2="22326"/>
                        <a14:foregroundMark x1="43431" y1="31654" x2="43431" y2="31654"/>
                        <a14:foregroundMark x1="41788" y1="39117" x2="41788" y2="39117"/>
                        <a14:foregroundMark x1="50456" y1="43221" x2="50456" y2="43221"/>
                        <a14:foregroundMark x1="51186" y1="39614" x2="51186" y2="39614"/>
                        <a14:foregroundMark x1="61314" y1="22450" x2="61314" y2="22450"/>
                        <a14:backgroundMark x1="19434" y1="67600" x2="19434" y2="6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6858000" cy="100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1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C20B2-CE1C-C440-86EB-FDF5F420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8182" cy="2512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7F422-F7C1-6B40-89CC-7A4847C2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2292"/>
            <a:ext cx="2002631" cy="1034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7A830-1D7F-DD4C-BA69-F64E2E724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5927"/>
            <a:ext cx="3305140" cy="1293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149C9-BF5A-184B-8030-906E1FA5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75398"/>
            <a:ext cx="1671782" cy="484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7BE70-6E46-0743-BF56-6A4D9B3C9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782" y="4693870"/>
            <a:ext cx="1506682" cy="870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0CAC73-8B8F-1E42-BC97-BC2888B30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52159"/>
            <a:ext cx="1605889" cy="906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3CDACD-CDEC-7C42-A1FE-36BBBD090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59056"/>
            <a:ext cx="2078182" cy="1842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B7ED77-E940-7B4E-A419-5309FBB65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90" y="7901711"/>
            <a:ext cx="3359378" cy="20711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4F4217-B51A-604C-ADB5-34418C378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453476" y="6335728"/>
            <a:ext cx="2445841" cy="10093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CE62D4-9C44-474E-B8AE-88C770F86C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5199"/>
          <a:stretch/>
        </p:blipFill>
        <p:spPr>
          <a:xfrm>
            <a:off x="2089235" y="1"/>
            <a:ext cx="2096420" cy="119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B87593-91ED-0A4D-8F88-4E3FB8E3D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407"/>
          <a:stretch/>
        </p:blipFill>
        <p:spPr>
          <a:xfrm>
            <a:off x="4175074" y="0"/>
            <a:ext cx="2606940" cy="11233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D19939-BC8F-0440-A45F-EBA1D30C92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8375"/>
          <a:stretch/>
        </p:blipFill>
        <p:spPr>
          <a:xfrm>
            <a:off x="2078182" y="1123351"/>
            <a:ext cx="2030506" cy="23566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CC1DFE-8F80-EC45-9990-266E49B4D7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74654"/>
          <a:stretch/>
        </p:blipFill>
        <p:spPr>
          <a:xfrm>
            <a:off x="3178464" y="1141823"/>
            <a:ext cx="2427884" cy="686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B66E3C-1C3C-9446-AF08-C848F39BC06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8284"/>
          <a:stretch/>
        </p:blipFill>
        <p:spPr>
          <a:xfrm>
            <a:off x="4267693" y="1256146"/>
            <a:ext cx="2427884" cy="1941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791824-AA33-484A-9A99-DEFDE1FA38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7469" y="3193654"/>
            <a:ext cx="2011863" cy="3339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E47777-A060-9F47-BA7B-B819894FA9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3182" y="6514229"/>
            <a:ext cx="1762069" cy="317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EB1D72-C822-594E-85E9-6C23ED0BA3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1402" y="2969958"/>
            <a:ext cx="1506682" cy="11008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DE24A4-A9C8-A648-A8EC-87082A7BCD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1402" y="4082472"/>
            <a:ext cx="1506682" cy="13761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F72641-E012-2D43-AB4C-A79A47CFC3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0829" y="5605607"/>
            <a:ext cx="367544" cy="5616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81B6ED-5AA3-D742-8CA0-2BBD3AD5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22400" y="5458654"/>
            <a:ext cx="1691943" cy="1588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793EA3-5C9E-4D4F-B1B9-92DB06711A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7534" y="6824717"/>
            <a:ext cx="1577028" cy="24756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A529BA-0C5F-CB47-8548-DCC8EB4BD1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0831" y="6514229"/>
            <a:ext cx="1685497" cy="15180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7CBE85F-D32F-644E-995C-B85240692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189" y="8032293"/>
            <a:ext cx="1873811" cy="16447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2404FB-6EEA-6A44-BF9D-B1A21670A56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88"/>
          <a:stretch/>
        </p:blipFill>
        <p:spPr>
          <a:xfrm>
            <a:off x="5620697" y="5681272"/>
            <a:ext cx="1161318" cy="9847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9E2BEA-5EA8-8140-AAFE-DBBAC1B986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86802" y="5613871"/>
            <a:ext cx="1134336" cy="1196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5B2DE6D-6641-F64F-986A-5BDF798D3162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70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0" b="89988" l="6478" r="89964">
                        <a14:foregroundMark x1="16697" y1="57400" x2="16697" y2="57400"/>
                        <a14:foregroundMark x1="12226" y1="62500" x2="12226" y2="62500"/>
                        <a14:foregroundMark x1="6478" y1="64179" x2="6478" y2="64179"/>
                        <a14:foregroundMark x1="10310" y1="60323" x2="10310" y2="60323"/>
                        <a14:foregroundMark x1="18431" y1="65672" x2="18431" y2="65672"/>
                        <a14:foregroundMark x1="40511" y1="67289" x2="40511" y2="67289"/>
                        <a14:foregroundMark x1="29197" y1="54415" x2="29197" y2="54415"/>
                        <a14:foregroundMark x1="41788" y1="61754" x2="41788" y2="61754"/>
                        <a14:foregroundMark x1="49818" y1="54726" x2="49818" y2="54726"/>
                        <a14:foregroundMark x1="60219" y1="45398" x2="60219" y2="45398"/>
                        <a14:foregroundMark x1="64142" y1="40796" x2="64142" y2="40796"/>
                        <a14:foregroundMark x1="73266" y1="38122" x2="73266" y2="38122"/>
                        <a14:foregroundMark x1="75456" y1="35572" x2="75456" y2="35572"/>
                        <a14:foregroundMark x1="78832" y1="34017" x2="78832" y2="34017"/>
                        <a14:foregroundMark x1="54836" y1="26555" x2="54836" y2="26555"/>
                        <a14:foregroundMark x1="57664" y1="22326" x2="57664" y2="22326"/>
                        <a14:foregroundMark x1="43431" y1="31654" x2="43431" y2="31654"/>
                        <a14:foregroundMark x1="41788" y1="39117" x2="41788" y2="39117"/>
                        <a14:foregroundMark x1="50456" y1="43221" x2="50456" y2="43221"/>
                        <a14:foregroundMark x1="51186" y1="39614" x2="51186" y2="39614"/>
                        <a14:foregroundMark x1="61314" y1="22450" x2="61314" y2="22450"/>
                        <a14:backgroundMark x1="19434" y1="67600" x2="19434" y2="6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6858000" cy="100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A14EE-5867-C244-94C8-0115B584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34978" cy="1241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57F65-C8C6-6541-8AFB-7497065D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41104"/>
            <a:ext cx="1933104" cy="1733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7F554-A7F8-9B44-9751-7DF5928D3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4109"/>
            <a:ext cx="1847909" cy="197889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5BC843-AB7B-274D-80A8-F715FDA5A197}"/>
              </a:ext>
            </a:extLst>
          </p:cNvPr>
          <p:cNvGraphicFramePr>
            <a:graphicFrameLocks noGrp="1"/>
          </p:cNvGraphicFramePr>
          <p:nvPr/>
        </p:nvGraphicFramePr>
        <p:xfrm>
          <a:off x="-1" y="4952999"/>
          <a:ext cx="1933104" cy="12411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615">
                  <a:extLst>
                    <a:ext uri="{9D8B030D-6E8A-4147-A177-3AD203B41FA5}">
                      <a16:colId xmlns:a16="http://schemas.microsoft.com/office/drawing/2014/main" val="2785323219"/>
                    </a:ext>
                  </a:extLst>
                </a:gridCol>
                <a:gridCol w="320209">
                  <a:extLst>
                    <a:ext uri="{9D8B030D-6E8A-4147-A177-3AD203B41FA5}">
                      <a16:colId xmlns:a16="http://schemas.microsoft.com/office/drawing/2014/main" val="2966585246"/>
                    </a:ext>
                  </a:extLst>
                </a:gridCol>
                <a:gridCol w="362951">
                  <a:extLst>
                    <a:ext uri="{9D8B030D-6E8A-4147-A177-3AD203B41FA5}">
                      <a16:colId xmlns:a16="http://schemas.microsoft.com/office/drawing/2014/main" val="2281500369"/>
                    </a:ext>
                  </a:extLst>
                </a:gridCol>
                <a:gridCol w="946329">
                  <a:extLst>
                    <a:ext uri="{9D8B030D-6E8A-4147-A177-3AD203B41FA5}">
                      <a16:colId xmlns:a16="http://schemas.microsoft.com/office/drawing/2014/main" val="4104181420"/>
                    </a:ext>
                  </a:extLst>
                </a:gridCol>
              </a:tblGrid>
              <a:tr h="258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bubble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稳（严格不等关系才交换）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 dirty="0">
                          <a:effectLst/>
                        </a:rPr>
                        <a:t>某趟扫描无逆序对可提前终止；有逆序对可以记录最后一个逆序对的位置，</a:t>
                      </a:r>
                      <a:r>
                        <a:rPr lang="en-US" sz="500" u="none" strike="noStrike" dirty="0">
                          <a:effectLst/>
                        </a:rPr>
                        <a:t>hi</a:t>
                      </a:r>
                      <a:r>
                        <a:rPr lang="zh-CN" altLang="en-US" sz="500" u="none" strike="noStrike" dirty="0">
                          <a:effectLst/>
                        </a:rPr>
                        <a:t>直接跳过去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1910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merge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稳（优先左边进入归并）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579089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quick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期望</a:t>
                      </a:r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图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903061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heap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nlogn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图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6329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radix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t(n+M)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低位优先；宽度</a:t>
                      </a:r>
                      <a:r>
                        <a:rPr lang="en-US" sz="500" u="none" strike="noStrike">
                          <a:effectLst/>
                        </a:rPr>
                        <a:t>t，</a:t>
                      </a:r>
                      <a:r>
                        <a:rPr lang="zh-CN" altLang="en-US" sz="500" u="none" strike="noStrike">
                          <a:effectLst/>
                        </a:rPr>
                        <a:t>每位范围</a:t>
                      </a:r>
                      <a:r>
                        <a:rPr lang="en-US" sz="500" u="none" strike="noStrike">
                          <a:effectLst/>
                        </a:rPr>
                        <a:t>M，</a:t>
                      </a:r>
                      <a:r>
                        <a:rPr lang="zh-CN" altLang="en-US" sz="500" u="none" strike="noStrike">
                          <a:effectLst/>
                        </a:rPr>
                        <a:t>规模</a:t>
                      </a:r>
                      <a:r>
                        <a:rPr lang="en-US" sz="500" u="none" strike="noStrike">
                          <a:effectLst/>
                        </a:rPr>
                        <a:t>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108185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select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滚动稳；</a:t>
                      </a:r>
                      <a:r>
                        <a:rPr lang="en-US" sz="500" u="none" strike="noStrike">
                          <a:effectLst/>
                        </a:rPr>
                        <a:t>swap</a:t>
                      </a:r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前</a:t>
                      </a:r>
                      <a:r>
                        <a:rPr lang="en-US" sz="500" u="none" strike="noStrike">
                          <a:effectLst/>
                        </a:rPr>
                        <a:t>k</a:t>
                      </a:r>
                      <a:r>
                        <a:rPr lang="zh-CN" altLang="en-US" sz="500" u="none" strike="noStrike">
                          <a:effectLst/>
                        </a:rPr>
                        <a:t>个有序；第</a:t>
                      </a:r>
                      <a:r>
                        <a:rPr lang="en-US" sz="500" u="none" strike="noStrike">
                          <a:effectLst/>
                        </a:rPr>
                        <a:t>k+1：</a:t>
                      </a:r>
                      <a:r>
                        <a:rPr lang="zh-CN" altLang="en-US" sz="500" u="none" strike="noStrike">
                          <a:effectLst/>
                        </a:rPr>
                        <a:t>遍历</a:t>
                      </a:r>
                      <a:r>
                        <a:rPr lang="en-US" sz="500" u="none" strike="noStrike">
                          <a:effectLst/>
                        </a:rPr>
                        <a:t>k+1</a:t>
                      </a:r>
                      <a:r>
                        <a:rPr lang="zh-CN" altLang="en-US" sz="500" u="none" strike="noStrike">
                          <a:effectLst/>
                        </a:rPr>
                        <a:t>往后，选最小与当前第</a:t>
                      </a:r>
                      <a:r>
                        <a:rPr lang="en-US" sz="500" u="none" strike="noStrike">
                          <a:effectLst/>
                        </a:rPr>
                        <a:t>k+1</a:t>
                      </a:r>
                      <a:r>
                        <a:rPr lang="zh-CN" altLang="en-US" sz="500" u="none" strike="noStrike">
                          <a:effectLst/>
                        </a:rPr>
                        <a:t>个</a:t>
                      </a:r>
                      <a:r>
                        <a:rPr lang="en-US" sz="500" u="none" strike="noStrike">
                          <a:effectLst/>
                        </a:rPr>
                        <a:t>swap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038311"/>
                  </a:ext>
                </a:extLst>
              </a:tr>
              <a:tr h="17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insert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n^2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 dirty="0">
                          <a:effectLst/>
                        </a:rPr>
                        <a:t>扑克牌；第</a:t>
                      </a:r>
                      <a:r>
                        <a:rPr lang="en-US" sz="500" u="none" strike="noStrike" dirty="0">
                          <a:effectLst/>
                        </a:rPr>
                        <a:t>k+1，</a:t>
                      </a:r>
                      <a:r>
                        <a:rPr lang="zh-CN" altLang="en-US" sz="500" u="none" strike="noStrike" dirty="0">
                          <a:effectLst/>
                        </a:rPr>
                        <a:t>从第</a:t>
                      </a:r>
                      <a:r>
                        <a:rPr lang="en-US" sz="500" u="none" strike="noStrike" dirty="0">
                          <a:effectLst/>
                        </a:rPr>
                        <a:t>k</a:t>
                      </a:r>
                      <a:r>
                        <a:rPr lang="zh-CN" altLang="en-US" sz="500" u="none" strike="noStrike" dirty="0">
                          <a:effectLst/>
                        </a:rPr>
                        <a:t>向前遍历，寻找合适位置插入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02174"/>
                  </a:ext>
                </a:extLst>
              </a:tr>
              <a:tr h="93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u="none" strike="noStrike">
                          <a:effectLst/>
                        </a:rPr>
                        <a:t>shellsort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500" u="none" strike="noStrike">
                          <a:effectLst/>
                        </a:rPr>
                        <a:t>不稳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N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6828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999B765-2BEE-CF4B-B01E-891BF1632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194103"/>
            <a:ext cx="2081245" cy="1733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4F8E0C-EBEB-D54B-A978-39D2C99EA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80" y="6194103"/>
            <a:ext cx="1270878" cy="1540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72A23F-C3EE-424B-968F-2C79FC1E8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7927107"/>
            <a:ext cx="1994264" cy="1102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AB9E8-F66B-0548-AD18-9D61FA99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263" y="7802879"/>
            <a:ext cx="1994264" cy="20423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0B5499-56AD-5346-B6CF-DCAC422768F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029200"/>
            <a:ext cx="1994263" cy="884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C9FD2E-8E3E-4B4C-A1D7-72747F2BE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3103" y="31606"/>
            <a:ext cx="2421183" cy="1439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84AC50-7F9B-6442-9ACB-D1009E21C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9234" y="1487967"/>
            <a:ext cx="2258531" cy="30802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9B64D5-A21A-6845-998C-814539B05A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4037" y="5354482"/>
            <a:ext cx="1920056" cy="25235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3F439-612D-0C46-B5B2-C942984BDE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5225" y="6270814"/>
            <a:ext cx="1696845" cy="8728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592CC1-26D0-104F-96B3-D4BBF492A2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4286" y="109717"/>
            <a:ext cx="1933102" cy="148364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4E8DAC-CADA-9C4B-B47A-05BE27F95CAC}"/>
              </a:ext>
            </a:extLst>
          </p:cNvPr>
          <p:cNvSpPr txBox="1"/>
          <p:nvPr/>
        </p:nvSpPr>
        <p:spPr>
          <a:xfrm>
            <a:off x="4293020" y="-29366"/>
            <a:ext cx="455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b="1" dirty="0" err="1"/>
              <a:t>kd</a:t>
            </a:r>
            <a:r>
              <a:rPr kumimoji="1" lang="en-US" altLang="zh-CN" sz="700" b="1" dirty="0"/>
              <a:t>-tree</a:t>
            </a:r>
            <a:endParaRPr kumimoji="1" lang="zh-CN" altLang="en-US" sz="7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8BF1ED-D89F-2043-8D97-D198FF090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9200" y="1609920"/>
            <a:ext cx="2057885" cy="33658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17639A8-746B-1743-83EB-DC82DABCF94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0383"/>
          <a:stretch/>
        </p:blipFill>
        <p:spPr>
          <a:xfrm>
            <a:off x="4380550" y="5010576"/>
            <a:ext cx="1860809" cy="19497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1DFB62-B048-0B40-A780-AFC8FA922F4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72013"/>
          <a:stretch/>
        </p:blipFill>
        <p:spPr>
          <a:xfrm>
            <a:off x="5118001" y="6967183"/>
            <a:ext cx="1589472" cy="7618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32596F-4815-ED4A-A666-CA08F00D689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41643"/>
          <a:stretch/>
        </p:blipFill>
        <p:spPr>
          <a:xfrm>
            <a:off x="3988526" y="7771717"/>
            <a:ext cx="1404396" cy="13340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A45A05-3BC7-8243-AC15-03B644695C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0822" y="7773727"/>
            <a:ext cx="1387826" cy="14335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BFA113-1E93-0542-BD3E-E574E5DAA1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49829" y="9488492"/>
            <a:ext cx="1827820" cy="4093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4ACC4E-5694-FE43-A4A9-D7F6DD913A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7648" y="9251965"/>
            <a:ext cx="1080351" cy="6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8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C20B2-CE1C-C440-86EB-FDF5F420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8182" cy="2512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7F422-F7C1-6B40-89CC-7A4847C2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2292"/>
            <a:ext cx="2002631" cy="1034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7A830-1D7F-DD4C-BA69-F64E2E724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5927"/>
            <a:ext cx="3305140" cy="1293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149C9-BF5A-184B-8030-906E1FA5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75398"/>
            <a:ext cx="1671782" cy="484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7BE70-6E46-0743-BF56-6A4D9B3C9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782" y="4693870"/>
            <a:ext cx="1506682" cy="870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0CAC73-8B8F-1E42-BC97-BC2888B30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52159"/>
            <a:ext cx="1605889" cy="906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3CDACD-CDEC-7C42-A1FE-36BBBD090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59056"/>
            <a:ext cx="2078182" cy="1842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B7ED77-E940-7B4E-A419-5309FBB65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90" y="7901711"/>
            <a:ext cx="3359378" cy="20711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4F4217-B51A-604C-ADB5-34418C378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453476" y="6335728"/>
            <a:ext cx="2445841" cy="10093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CE62D4-9C44-474E-B8AE-88C770F86C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5199"/>
          <a:stretch/>
        </p:blipFill>
        <p:spPr>
          <a:xfrm>
            <a:off x="2089235" y="1"/>
            <a:ext cx="2096420" cy="119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B87593-91ED-0A4D-8F88-4E3FB8E3D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407"/>
          <a:stretch/>
        </p:blipFill>
        <p:spPr>
          <a:xfrm>
            <a:off x="4175074" y="0"/>
            <a:ext cx="2606940" cy="11233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D19939-BC8F-0440-A45F-EBA1D30C92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8375"/>
          <a:stretch/>
        </p:blipFill>
        <p:spPr>
          <a:xfrm>
            <a:off x="2078182" y="1123351"/>
            <a:ext cx="2030506" cy="23566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CC1DFE-8F80-EC45-9990-266E49B4D7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74654"/>
          <a:stretch/>
        </p:blipFill>
        <p:spPr>
          <a:xfrm>
            <a:off x="3178464" y="1141823"/>
            <a:ext cx="2427884" cy="686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B66E3C-1C3C-9446-AF08-C848F39BC06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8284"/>
          <a:stretch/>
        </p:blipFill>
        <p:spPr>
          <a:xfrm>
            <a:off x="4267693" y="1256146"/>
            <a:ext cx="2427884" cy="1941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791824-AA33-484A-9A99-DEFDE1FA38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7469" y="3193654"/>
            <a:ext cx="2011863" cy="3339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E47777-A060-9F47-BA7B-B819894FA9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3182" y="6514229"/>
            <a:ext cx="1762069" cy="317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EB1D72-C822-594E-85E9-6C23ED0BA3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1402" y="2969958"/>
            <a:ext cx="1506682" cy="11008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DE24A4-A9C8-A648-A8EC-87082A7BCD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1402" y="4082472"/>
            <a:ext cx="1506682" cy="13761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F72641-E012-2D43-AB4C-A79A47CFC3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0829" y="5605607"/>
            <a:ext cx="367544" cy="5616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81B6ED-5AA3-D742-8CA0-2BBD3AD5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22400" y="5458654"/>
            <a:ext cx="1691943" cy="1588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793EA3-5C9E-4D4F-B1B9-92DB06711A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7534" y="6824717"/>
            <a:ext cx="1577028" cy="24756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A529BA-0C5F-CB47-8548-DCC8EB4BD1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0831" y="6514229"/>
            <a:ext cx="1685497" cy="15180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7CBE85F-D32F-644E-995C-B85240692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189" y="8032293"/>
            <a:ext cx="1873811" cy="16447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2404FB-6EEA-6A44-BF9D-B1A21670A56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88"/>
          <a:stretch/>
        </p:blipFill>
        <p:spPr>
          <a:xfrm>
            <a:off x="5620697" y="5681272"/>
            <a:ext cx="1161318" cy="9847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9E2BEA-5EA8-8140-AAFE-DBBAC1B986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86802" y="5613871"/>
            <a:ext cx="1134336" cy="1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292</Words>
  <Application>Microsoft Macintosh PowerPoint</Application>
  <PresentationFormat>A4 Paper (210x297 mm)</PresentationFormat>
  <Paragraphs>64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</dc:creator>
  <cp:lastModifiedBy>Colin</cp:lastModifiedBy>
  <cp:revision>21</cp:revision>
  <cp:lastPrinted>2021-01-09T10:11:32Z</cp:lastPrinted>
  <dcterms:created xsi:type="dcterms:W3CDTF">2021-01-09T02:36:51Z</dcterms:created>
  <dcterms:modified xsi:type="dcterms:W3CDTF">2021-01-10T15:59:27Z</dcterms:modified>
</cp:coreProperties>
</file>